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32" r:id="rId2"/>
    <p:sldId id="356" r:id="rId3"/>
    <p:sldId id="334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3" r:id="rId19"/>
    <p:sldId id="371" r:id="rId20"/>
    <p:sldId id="372" r:id="rId21"/>
    <p:sldId id="374" r:id="rId22"/>
    <p:sldId id="375" r:id="rId23"/>
    <p:sldId id="376" r:id="rId24"/>
    <p:sldId id="387" r:id="rId25"/>
    <p:sldId id="377" r:id="rId26"/>
    <p:sldId id="378" r:id="rId27"/>
    <p:sldId id="379" r:id="rId28"/>
    <p:sldId id="380" r:id="rId29"/>
    <p:sldId id="382" r:id="rId30"/>
    <p:sldId id="383" r:id="rId31"/>
    <p:sldId id="384" r:id="rId32"/>
    <p:sldId id="385" r:id="rId33"/>
    <p:sldId id="386" r:id="rId34"/>
    <p:sldId id="418" r:id="rId35"/>
    <p:sldId id="381" r:id="rId36"/>
    <p:sldId id="388" r:id="rId37"/>
    <p:sldId id="389" r:id="rId38"/>
    <p:sldId id="392" r:id="rId39"/>
    <p:sldId id="390" r:id="rId40"/>
    <p:sldId id="391" r:id="rId41"/>
    <p:sldId id="393" r:id="rId42"/>
    <p:sldId id="394" r:id="rId43"/>
    <p:sldId id="396" r:id="rId44"/>
    <p:sldId id="397" r:id="rId45"/>
    <p:sldId id="398" r:id="rId46"/>
    <p:sldId id="395" r:id="rId47"/>
    <p:sldId id="399" r:id="rId48"/>
    <p:sldId id="416" r:id="rId49"/>
    <p:sldId id="400" r:id="rId50"/>
    <p:sldId id="402" r:id="rId51"/>
    <p:sldId id="401" r:id="rId52"/>
    <p:sldId id="403" r:id="rId53"/>
    <p:sldId id="404" r:id="rId54"/>
    <p:sldId id="412" r:id="rId55"/>
    <p:sldId id="417" r:id="rId56"/>
    <p:sldId id="414" r:id="rId57"/>
    <p:sldId id="408" r:id="rId58"/>
    <p:sldId id="409" r:id="rId59"/>
    <p:sldId id="415" r:id="rId60"/>
    <p:sldId id="406" r:id="rId61"/>
    <p:sldId id="407" r:id="rId62"/>
    <p:sldId id="338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0A23"/>
    <a:srgbClr val="124062"/>
    <a:srgbClr val="537285"/>
    <a:srgbClr val="FEFE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411" autoAdjust="0"/>
  </p:normalViewPr>
  <p:slideViewPr>
    <p:cSldViewPr snapToGrid="0">
      <p:cViewPr varScale="1">
        <p:scale>
          <a:sx n="75" d="100"/>
          <a:sy n="75" d="100"/>
        </p:scale>
        <p:origin x="9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 snapToGrid="0">
      <p:cViewPr varScale="1">
        <p:scale>
          <a:sx n="81" d="100"/>
          <a:sy n="81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3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6E986-C308-4ACB-A553-7C4143ED60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99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解锁清除用户数据，是为了防止恶意刷入的系统获取原先存在的用户隐私数据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33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0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0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7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37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19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125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22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dex</a:t>
            </a:r>
            <a:r>
              <a:rPr lang="zh-CN" altLang="en-US" dirty="0" smtClean="0"/>
              <a:t>与</a:t>
            </a:r>
            <a:r>
              <a:rPr lang="en-US" altLang="zh-CN" dirty="0" smtClean="0"/>
              <a:t>java</a:t>
            </a:r>
            <a:r>
              <a:rPr lang="en-US" altLang="zh-CN" baseline="0" dirty="0" smtClean="0"/>
              <a:t> class</a:t>
            </a:r>
            <a:r>
              <a:rPr lang="zh-CN" altLang="en-US" baseline="0" dirty="0" smtClean="0"/>
              <a:t>在结构上有很大区别</a:t>
            </a:r>
            <a:endParaRPr lang="en-US" altLang="zh-CN" baseline="0" dirty="0" smtClean="0"/>
          </a:p>
          <a:p>
            <a:r>
              <a:rPr lang="zh-CN" altLang="en-US" baseline="0" dirty="0" smtClean="0"/>
              <a:t>主要是为了减少冗余，压缩空间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94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876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BuildConfig</a:t>
            </a:r>
            <a:r>
              <a:rPr lang="zh-CN" altLang="en-US" dirty="0" smtClean="0"/>
              <a:t>都是自动生成的类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919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10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75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82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36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1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23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96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36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6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XDA</a:t>
            </a:r>
            <a:r>
              <a:rPr lang="zh-CN" altLang="en-US" dirty="0" smtClean="0"/>
              <a:t>论坛上有许多大神自己修改编译的定制化</a:t>
            </a:r>
            <a:r>
              <a:rPr lang="en-US" altLang="zh-CN" dirty="0" smtClean="0"/>
              <a:t>ROM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IOS</a:t>
            </a:r>
            <a:r>
              <a:rPr lang="zh-CN" altLang="en-US" dirty="0" smtClean="0"/>
              <a:t>程序员转行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开发的第一个问题是如何适配屏幕大小，当然现在也有适配</a:t>
            </a:r>
            <a:r>
              <a:rPr lang="en-US" altLang="zh-CN" dirty="0" err="1" smtClean="0"/>
              <a:t>ipx</a:t>
            </a:r>
            <a:r>
              <a:rPr lang="zh-CN" altLang="en-US" dirty="0" smtClean="0"/>
              <a:t>的齐刘海问题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0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37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12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96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22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20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18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54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236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 未加壳程序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876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5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90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84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67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093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85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Defcon</a:t>
            </a:r>
            <a:r>
              <a:rPr lang="zh-CN" altLang="en-US" dirty="0" smtClean="0"/>
              <a:t>展示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81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可以应对 通过插入静态代码来做修复的壳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14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完全重构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文件，可以应对内存不连续的情况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0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10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2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51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用户界面、后台播放、不断唤醒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7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4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2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70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53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12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22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359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801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7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338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81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6E986-C308-4ACB-A553-7C4143ED60A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20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14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u0_a52 0 user ID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52</a:t>
            </a:r>
            <a:r>
              <a:rPr lang="en-US" altLang="zh-CN" baseline="0" dirty="0" smtClean="0"/>
              <a:t> 10052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4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第一次运行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程序，申请各种权限，不给就退出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5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微信图片_201806281745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10" y="-180975"/>
            <a:ext cx="1837690" cy="183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微信图片_201806281745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10" y="-180975"/>
            <a:ext cx="1837690" cy="1837690"/>
          </a:xfrm>
          <a:prstGeom prst="rect">
            <a:avLst/>
          </a:prstGeom>
        </p:spPr>
      </p:pic>
      <p:cxnSp>
        <p:nvCxnSpPr>
          <p:cNvPr id="24" name="直接连接符 2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1377951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  <p:sp>
        <p:nvSpPr>
          <p:cNvPr id="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4604809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7831667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8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495CA-CB87-42F5-AD11-A63647B25AC0}" type="datetimeFigureOut">
              <a:rPr lang="zh-CN" altLang="en-US" smtClean="0"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79586" cy="68595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3561560" y="2873067"/>
            <a:ext cx="57949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安全概述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64368" y="2102073"/>
            <a:ext cx="92322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第三届</a:t>
            </a:r>
            <a:r>
              <a:rPr lang="en-US" altLang="zh-CN" sz="4400" dirty="0">
                <a:solidFill>
                  <a:schemeClr val="bg1"/>
                </a:solidFill>
              </a:rPr>
              <a:t>XMan</a:t>
            </a:r>
            <a:r>
              <a:rPr lang="zh-CN" altLang="en-US" sz="4400" dirty="0">
                <a:solidFill>
                  <a:schemeClr val="bg1"/>
                </a:solidFill>
              </a:rPr>
              <a:t>夏令营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64368" y="4094519"/>
            <a:ext cx="923223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讲师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Jr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安全模型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16432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应用权限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细粒度控制（网络、硬件、敏感数据）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应用通过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Manifest.xml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申请权限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权限检查可以由内核进行，也可以由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系统执行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代码签名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必须有开发者的签名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 Enhancements for Android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核心系统守护进程和用户应用隔离到不同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3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安全模型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系统更新（刷机）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解锁、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BootLoader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是一个单独小型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，可以访问所有设备分区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通常只允许签名验证通过的刷写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解锁：允许替换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和系统镜像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会清除所有用户数据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1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80832" y="2228840"/>
            <a:ext cx="4226176" cy="1399668"/>
            <a:chOff x="3765389" y="2258020"/>
            <a:chExt cx="4661223" cy="1543752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765389" y="3156799"/>
              <a:ext cx="4661223" cy="6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分析环境与常用工具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分析环境与常用工具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santoku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取证、逆向、开发的平台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月停止更新了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分析、性能分析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JEB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逆向工具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支持无源码调试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x86/64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反编译支持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缺点：贵（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Monthly $120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分析环境与常用工具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jadx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文件反编译工具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BakSmali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APKTool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反汇编常用工具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代码的相互转换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文件的解包和打包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Dalvik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指令集反汇编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用于动态调试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同样很贵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7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分析环境与常用工具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强力的服务器（土豪专用）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用于直接编译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 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分钟，编译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–j64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–j4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与机械硬盘的区别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android-security-awesome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github.com/ashishb/android-security-awesome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相关的资源列表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2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80832" y="2228840"/>
            <a:ext cx="4226176" cy="1892110"/>
            <a:chOff x="3765389" y="2258020"/>
            <a:chExt cx="4661223" cy="2086887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765389" y="3156799"/>
              <a:ext cx="4661223" cy="118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Android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代码分析与对抗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编译（正向）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3" y="1430804"/>
            <a:ext cx="4761251" cy="54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编译（逆向）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本质上是一个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压缩包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Manifest.xml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：对应用的整体描述和定义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META-INF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目录：保存签名信息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classes.dex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代码编译后生成的可执行文件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目录：存放可编译资源文件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：存放原生资源文件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目录：存放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代码编译后的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7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可执行文件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代码编译而来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Dalvik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57" y="1893378"/>
            <a:ext cx="5539575" cy="44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86788" y="2105241"/>
            <a:ext cx="511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 Android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6788" y="3119561"/>
            <a:ext cx="511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0x01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分析环境与常用工具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6788" y="4133881"/>
            <a:ext cx="511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0x02 Android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代码分析与对抗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86788" y="5148201"/>
            <a:ext cx="511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0x03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应用层与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由字节码反汇编得到的可阅读代码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懂一个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文件代表一个类（普通类、抽象类、内部类）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.class &lt;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[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&lt;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.super &lt;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父类名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.source &lt;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源文件命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.field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字段定义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.method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方法定义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2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文件举例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9" y="1520244"/>
            <a:ext cx="5455969" cy="53377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97" y="2160351"/>
            <a:ext cx="24288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9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文件举例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smaliExample.smali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smaliExample$inner.smali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.method public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(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String;Ljava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/String;)Z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27" y="806767"/>
            <a:ext cx="21526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经过编译后，几乎保留了所有高层语义信息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java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JEB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Jadx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0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沟通的桥梁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静态注册（名字对应）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Demo</a:t>
            </a: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动态注册（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RegisterNativeMethods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JNI_OnLoad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在加载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文件时将被执行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hiddendata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0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编译代价低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利用动态代码加载技术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隐藏原本的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动态加载过程隐蔽，且复杂度高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增加完整性检查，反调试措施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1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编译代价低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利用动态代码加载技术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隐藏原本的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动态加载过程隐蔽，且复杂度高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增加完整性检查，反调试措施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提供的动态加载方法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DexClassLoader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/jar/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卡加载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PathClassLoader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：只能加载已安装到系统中（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/data/app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0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crackme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8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plugin.jar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后立即删除呢？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如果可要实现不落地的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加载呢？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如果加载过程更加隐蔽呢？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如果不是利用系统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加载，而是自己实现加载逻辑呢？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上述的方案，是目前内存加密壳实现的基础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4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Debug Bridge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73" y="2329277"/>
            <a:ext cx="7567167" cy="40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80832" y="2228840"/>
            <a:ext cx="4226176" cy="1399668"/>
            <a:chOff x="3765389" y="2258020"/>
            <a:chExt cx="4661223" cy="1543752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00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765389" y="3156799"/>
              <a:ext cx="4661223" cy="6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Android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背景介绍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Debug Bridge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793" y="2237080"/>
            <a:ext cx="69913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JDWP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调试线协议）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22" y="2120428"/>
            <a:ext cx="6294823" cy="46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动态调试的条件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android:debuggable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=“true”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ro.debuggable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boot.img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default.prop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模拟器 或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userdebug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mprop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BDOpner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Xposed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42" y="2674297"/>
            <a:ext cx="4419936" cy="7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源码动态调试（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smalidea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（推荐）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JEB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代码调试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动态调试解决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hiddendata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3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方法跟踪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本身提供了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 tracing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DDMS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Profile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可以记录函数调用、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耗时等信息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Instrumentation listeners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7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文件加载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类加载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方法执行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内存加密壳的脱壳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暴力内存搜索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关键函数断点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DexHunter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AppSpear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14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的物理格式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93" y="328474"/>
            <a:ext cx="3530340" cy="63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的内存加载（见图）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5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的内存加载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27" y="300269"/>
            <a:ext cx="99441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暴力内存搜索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文件在内存中有特征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DexHunter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Magic Number</a:t>
            </a: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dex.035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为版本号，目前存在较多的还有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037/038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dey.036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82" y="4008545"/>
            <a:ext cx="7077075" cy="97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782" y="5306375"/>
            <a:ext cx="7100672" cy="9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生态圈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73035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特点：贵圈真乱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领导开发的，基于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内核的开源操作系统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大家都可以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，碎片化问题严重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应用市场管理不严格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很多厂商安全补丁推送不及时，覆盖率低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的优点：开放、分享、可定制化程度高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332" y="4915281"/>
            <a:ext cx="1447800" cy="1581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948" y="2134742"/>
            <a:ext cx="1958827" cy="38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08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关键函数断点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dvmDexFileOpenPartial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Dalvik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1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加载流程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odex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并生成相应的内存结构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dvmOptimizeDexFile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/bin/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dexopt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dvmContinueOptimization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2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我们所说的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dvmDexFileOpenPartial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位于哪个阶段？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2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我们所说的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dvmDexFileOpenPartial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位于哪个阶段？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24" y="-12576"/>
            <a:ext cx="6870576" cy="68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dvmDexFileOpenPartial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780" y="2912824"/>
            <a:ext cx="8055899" cy="37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关键函数断点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DexFile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DexFile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&amp;&amp;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OpenAndReadMagic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97" y="2460400"/>
            <a:ext cx="10174377" cy="43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DexHunter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AppSpear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主动初始化所有的类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文件内存重构技术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10" y="2969857"/>
            <a:ext cx="7623316" cy="37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脱壳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DexHunter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AppSpear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主动初始化所有的类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文件内存重构技术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780" y="2842888"/>
            <a:ext cx="6457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simplify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执行去除花指令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名称混淆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根据类型信息重命名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360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renameByType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根据需求不同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一切（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Xposed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Frida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VirtualXposed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Legend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7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upload.wikimedia.org/wikipedia/commons/thumb/a/af/Android-System-Architecture.svg/906px-Android-System-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83" y="1512785"/>
            <a:ext cx="6464809" cy="524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80832" y="2228840"/>
            <a:ext cx="4226176" cy="1399668"/>
            <a:chOff x="3765389" y="2258020"/>
            <a:chExt cx="4661223" cy="1543752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765389" y="3156799"/>
              <a:ext cx="4661223" cy="6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应用层与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Root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安全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应用四大组件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开发的时候怎么看不到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具有用户界面的单一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后台运行的组件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Provider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共享应用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Broadcast Receiver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响应广播通知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79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应用四大组件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组件需要在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Manifest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中申明注册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BroadcastReceiver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也可以动态注册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组件生命周期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onCreate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onResume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组件间通信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为载体，底层由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04" y="4129688"/>
            <a:ext cx="55245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内存破坏漏洞？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底层服务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牙、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 …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应用逻辑漏洞？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指针异常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权限设置（组件权限、存储权限）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支付流程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8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本质是权限控制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&lt;intent-filter&gt; 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android:exported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=“true”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780" y="3417877"/>
            <a:ext cx="6907403" cy="20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一个小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79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 Scheme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URLs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browser -&gt; Intent -&gt; Activity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加载任意网页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9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addJavascriptInterface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（炒冷饭）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49" y="2825041"/>
            <a:ext cx="4791075" cy="3143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43" y="2825041"/>
            <a:ext cx="38766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addJavascriptInterface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jscrack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" y="3010201"/>
            <a:ext cx="11468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应用层安全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通常的私有目录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/data/data/&lt;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package_name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MODE_WORLD_READABLE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数据保存在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1046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164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应用程序以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为开发语言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为应用程序开发提供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大部分使用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 Manager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 Manager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Telephony Manager</a:t>
            </a:r>
          </a:p>
          <a:p>
            <a:pPr>
              <a:lnSpc>
                <a:spcPts val="3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~=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为所欲为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工程机器上的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模式启动，随后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adb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root ——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adbd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始终以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权限运行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普通机器上的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——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superSU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漏洞一把梭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7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539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548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superSU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直接刷入一个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分区以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nosetuid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zygote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下划分了安全域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superSU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daemonsu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&lt;-&gt; UNIX socket &lt;-&gt; untrusted App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星, 户外艺术系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64368" y="3073234"/>
            <a:ext cx="9232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THANKS 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16432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Runtime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编程语言核心库的大多数功能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应用程序都对应独立的虚拟机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5.0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之前使用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Dalvik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之后使用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Runtime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系统运行库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库，为开发者提供服务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（轻量级数据库）、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Webkit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（浏览器引擎）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5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16432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硬件抽象层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framework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kernel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隔开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保护厂商利益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Kernel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驱动分为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space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 space</a:t>
            </a:r>
          </a:p>
          <a:p>
            <a:pPr lvl="1">
              <a:lnSpc>
                <a:spcPts val="3000"/>
              </a:lnSpc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Kernel</a:t>
            </a: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驱动、网络、文件系统、进程管理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进行了许多其他修改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8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安全模型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136" y="1666329"/>
            <a:ext cx="9164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的用户隔离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：用户被分配自己的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，程序可以以指定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：每个应用程序都有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被用于区分应用程序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应用有自己的数据存放目录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存在共享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的特殊情况（资源共享）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59" y="3820668"/>
            <a:ext cx="8743570" cy="11226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159" y="5201602"/>
            <a:ext cx="8763571" cy="11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1810</Words>
  <Application>Microsoft Office PowerPoint</Application>
  <PresentationFormat>宽屏</PresentationFormat>
  <Paragraphs>437</Paragraphs>
  <Slides>62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FontAwesome</vt:lpstr>
      <vt:lpstr>Gill Sans</vt:lpstr>
      <vt:lpstr>Lato Black</vt:lpstr>
      <vt:lpstr>Lato Hairline</vt:lpstr>
      <vt:lpstr>Lato Light</vt:lpstr>
      <vt:lpstr>Lato Regular</vt:lpstr>
      <vt:lpstr>Roboto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王欣蕾</dc:creator>
  <cp:lastModifiedBy>J r</cp:lastModifiedBy>
  <cp:revision>196</cp:revision>
  <dcterms:created xsi:type="dcterms:W3CDTF">2017-02-19T15:11:00Z</dcterms:created>
  <dcterms:modified xsi:type="dcterms:W3CDTF">2018-08-03T13:27:48Z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